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7" r:id="rId3"/>
    <p:sldId id="258" r:id="rId4"/>
    <p:sldId id="259" r:id="rId5"/>
    <p:sldId id="260" r:id="rId6"/>
    <p:sldId id="271" r:id="rId7"/>
    <p:sldId id="264" r:id="rId8"/>
    <p:sldId id="270" r:id="rId9"/>
    <p:sldId id="272"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1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6" autoAdjust="0"/>
    <p:restoredTop sz="56730" autoAdjust="0"/>
  </p:normalViewPr>
  <p:slideViewPr>
    <p:cSldViewPr snapToGrid="0">
      <p:cViewPr varScale="1">
        <p:scale>
          <a:sx n="64" d="100"/>
          <a:sy n="64" d="100"/>
        </p:scale>
        <p:origin x="23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EBE69-19ED-4727-BF7C-0A17FF0DFA9A}" type="datetimeFigureOut">
              <a:rPr lang="sv-SE" smtClean="0"/>
              <a:t>2017-10-05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EEC779-7E88-4870-8191-A0D7E5FE0BE4}" type="slidenum">
              <a:rPr lang="sv-SE" smtClean="0"/>
              <a:t>‹#›</a:t>
            </a:fld>
            <a:endParaRPr lang="sv-SE"/>
          </a:p>
        </p:txBody>
      </p:sp>
    </p:spTree>
    <p:extLst>
      <p:ext uri="{BB962C8B-B14F-4D97-AF65-F5344CB8AC3E}">
        <p14:creationId xmlns:p14="http://schemas.microsoft.com/office/powerpoint/2010/main" val="1648532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Patient-</a:t>
            </a:r>
            <a:r>
              <a:rPr lang="sv-SE" baseline="0" dirty="0" smtClean="0"/>
              <a:t>, brukar- och anhörigorganisationerna i NSPH är:</a:t>
            </a:r>
            <a:r>
              <a:rPr lang="sv-SE" sz="1200" kern="1200" baseline="0" dirty="0" smtClean="0">
                <a:solidFill>
                  <a:schemeClr val="tx1"/>
                </a:solidFill>
                <a:effectLst/>
                <a:latin typeface="+mn-lt"/>
                <a:ea typeface="+mn-ea"/>
                <a:cs typeface="+mn-cs"/>
              </a:rPr>
              <a:t> </a:t>
            </a:r>
            <a:r>
              <a:rPr lang="sv-SE" sz="1200" b="1" kern="1200" baseline="0" dirty="0" smtClean="0">
                <a:solidFill>
                  <a:schemeClr val="tx1"/>
                </a:solidFill>
                <a:effectLst/>
                <a:latin typeface="+mn-lt"/>
                <a:ea typeface="+mn-ea"/>
                <a:cs typeface="+mn-cs"/>
              </a:rPr>
              <a:t>Frisk &amp; Fri, FMN – Föräldraföreningen mot narkotika, </a:t>
            </a:r>
            <a:r>
              <a:rPr lang="sv-SE" sz="1200" b="1" kern="1200" dirty="0" smtClean="0">
                <a:solidFill>
                  <a:schemeClr val="tx1"/>
                </a:solidFill>
                <a:effectLst/>
                <a:latin typeface="+mn-lt"/>
                <a:ea typeface="+mn-ea"/>
                <a:cs typeface="+mn-cs"/>
              </a:rPr>
              <a:t>Riksförbundet Attention</a:t>
            </a:r>
            <a:r>
              <a:rPr lang="sv-SE" sz="1200" kern="1200" dirty="0" smtClean="0">
                <a:solidFill>
                  <a:schemeClr val="tx1"/>
                </a:solidFill>
                <a:effectLst/>
                <a:latin typeface="+mn-lt"/>
                <a:ea typeface="+mn-ea"/>
                <a:cs typeface="+mn-cs"/>
              </a:rPr>
              <a:t>,</a:t>
            </a:r>
            <a:r>
              <a:rPr lang="sv-SE" sz="1200" kern="1200" baseline="0" dirty="0" smtClean="0">
                <a:solidFill>
                  <a:schemeClr val="tx1"/>
                </a:solidFill>
                <a:effectLst/>
                <a:latin typeface="+mn-lt"/>
                <a:ea typeface="+mn-ea"/>
                <a:cs typeface="+mn-cs"/>
              </a:rPr>
              <a:t> </a:t>
            </a:r>
            <a:r>
              <a:rPr lang="sv-SE" sz="1200" b="1" kern="1200" dirty="0" smtClean="0">
                <a:solidFill>
                  <a:schemeClr val="tx1"/>
                </a:solidFill>
                <a:effectLst/>
                <a:latin typeface="+mn-lt"/>
                <a:ea typeface="+mn-ea"/>
                <a:cs typeface="+mn-cs"/>
              </a:rPr>
              <a:t>Riksförbundet Balans</a:t>
            </a:r>
            <a:r>
              <a:rPr lang="sv-SE" sz="1200" kern="1200" dirty="0" smtClean="0">
                <a:solidFill>
                  <a:schemeClr val="tx1"/>
                </a:solidFill>
                <a:effectLst/>
                <a:latin typeface="+mn-lt"/>
                <a:ea typeface="+mn-ea"/>
                <a:cs typeface="+mn-cs"/>
              </a:rPr>
              <a:t>,</a:t>
            </a:r>
            <a:r>
              <a:rPr lang="sv-SE" sz="1200" kern="1200" baseline="0" dirty="0" smtClean="0">
                <a:solidFill>
                  <a:schemeClr val="tx1"/>
                </a:solidFill>
                <a:effectLst/>
                <a:latin typeface="+mn-lt"/>
                <a:ea typeface="+mn-ea"/>
                <a:cs typeface="+mn-cs"/>
              </a:rPr>
              <a:t> </a:t>
            </a:r>
            <a:r>
              <a:rPr lang="sv-SE" sz="1200" b="1" kern="1200" dirty="0" smtClean="0">
                <a:solidFill>
                  <a:schemeClr val="tx1"/>
                </a:solidFill>
                <a:effectLst/>
                <a:latin typeface="+mn-lt"/>
                <a:ea typeface="+mn-ea"/>
                <a:cs typeface="+mn-cs"/>
              </a:rPr>
              <a:t>RFHL</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 Riksförbundet för Rättigheter, Frigörelse, Hälsa, Likabehandling,</a:t>
            </a:r>
            <a:r>
              <a:rPr lang="sv-SE" sz="1200" kern="1200" baseline="0" dirty="0" smtClean="0">
                <a:solidFill>
                  <a:schemeClr val="tx1"/>
                </a:solidFill>
                <a:effectLst/>
                <a:latin typeface="+mn-lt"/>
                <a:ea typeface="+mn-ea"/>
                <a:cs typeface="+mn-cs"/>
              </a:rPr>
              <a:t> </a:t>
            </a:r>
            <a:r>
              <a:rPr lang="sv-SE" sz="1200" b="1" kern="1200" dirty="0" smtClean="0">
                <a:solidFill>
                  <a:schemeClr val="tx1"/>
                </a:solidFill>
                <a:effectLst/>
                <a:latin typeface="+mn-lt"/>
                <a:ea typeface="+mn-ea"/>
                <a:cs typeface="+mn-cs"/>
              </a:rPr>
              <a:t>RSMH</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Riksförbundet för Social och Mental Hälsa,</a:t>
            </a:r>
            <a:r>
              <a:rPr lang="sv-SE" sz="1200" kern="1200" baseline="0" dirty="0" smtClean="0">
                <a:solidFill>
                  <a:schemeClr val="tx1"/>
                </a:solidFill>
                <a:effectLst/>
                <a:latin typeface="+mn-lt"/>
                <a:ea typeface="+mn-ea"/>
                <a:cs typeface="+mn-cs"/>
              </a:rPr>
              <a:t> </a:t>
            </a:r>
            <a:r>
              <a:rPr lang="sv-SE" sz="1200" b="1" kern="1200" baseline="0" dirty="0" smtClean="0">
                <a:solidFill>
                  <a:schemeClr val="tx1"/>
                </a:solidFill>
                <a:effectLst/>
                <a:latin typeface="+mn-lt"/>
                <a:ea typeface="+mn-ea"/>
                <a:cs typeface="+mn-cs"/>
              </a:rPr>
              <a:t>SHEDO, </a:t>
            </a:r>
            <a:r>
              <a:rPr lang="sv-SE" sz="1200" b="1" kern="1200" dirty="0" smtClean="0">
                <a:solidFill>
                  <a:schemeClr val="tx1"/>
                </a:solidFill>
                <a:effectLst/>
                <a:latin typeface="+mn-lt"/>
                <a:ea typeface="+mn-ea"/>
                <a:cs typeface="+mn-cs"/>
              </a:rPr>
              <a:t>Schizofreniförbundet</a:t>
            </a:r>
            <a:r>
              <a:rPr lang="sv-SE" sz="1200" kern="1200" dirty="0" smtClean="0">
                <a:solidFill>
                  <a:schemeClr val="tx1"/>
                </a:solidFill>
                <a:effectLst/>
                <a:latin typeface="+mn-lt"/>
                <a:ea typeface="+mn-ea"/>
                <a:cs typeface="+mn-cs"/>
              </a:rPr>
              <a:t>,</a:t>
            </a:r>
            <a:r>
              <a:rPr lang="sv-SE" sz="1200" b="1" kern="1200" baseline="0" dirty="0" smtClean="0">
                <a:solidFill>
                  <a:schemeClr val="tx1"/>
                </a:solidFill>
                <a:effectLst/>
                <a:latin typeface="+mn-lt"/>
                <a:ea typeface="+mn-ea"/>
                <a:cs typeface="+mn-cs"/>
              </a:rPr>
              <a:t> </a:t>
            </a:r>
            <a:r>
              <a:rPr lang="sv-SE" sz="1200" b="1" kern="1200" dirty="0" smtClean="0">
                <a:solidFill>
                  <a:schemeClr val="tx1"/>
                </a:solidFill>
                <a:effectLst/>
                <a:latin typeface="+mn-lt"/>
                <a:ea typeface="+mn-ea"/>
                <a:cs typeface="+mn-cs"/>
              </a:rPr>
              <a:t>SPES</a:t>
            </a:r>
            <a:r>
              <a:rPr lang="sv-SE" sz="1200" b="1" kern="1200" baseline="0" dirty="0" smtClean="0">
                <a:solidFill>
                  <a:schemeClr val="tx1"/>
                </a:solidFill>
                <a:effectLst/>
                <a:latin typeface="+mn-lt"/>
                <a:ea typeface="+mn-ea"/>
                <a:cs typeface="+mn-cs"/>
              </a:rPr>
              <a:t> </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Riksförbundet för </a:t>
            </a:r>
            <a:r>
              <a:rPr lang="sv-SE" sz="1200" kern="1200" dirty="0" err="1" smtClean="0">
                <a:solidFill>
                  <a:schemeClr val="tx1"/>
                </a:solidFill>
                <a:effectLst/>
                <a:latin typeface="+mn-lt"/>
                <a:ea typeface="+mn-ea"/>
                <a:cs typeface="+mn-cs"/>
              </a:rPr>
              <a:t>SuicidPrevention</a:t>
            </a:r>
            <a:r>
              <a:rPr lang="sv-SE" sz="1200" kern="1200" dirty="0" smtClean="0">
                <a:solidFill>
                  <a:schemeClr val="tx1"/>
                </a:solidFill>
                <a:effectLst/>
                <a:latin typeface="+mn-lt"/>
                <a:ea typeface="+mn-ea"/>
                <a:cs typeface="+mn-cs"/>
              </a:rPr>
              <a:t> och Efterlevandes stöd,</a:t>
            </a:r>
            <a:r>
              <a:rPr lang="sv-SE" sz="1200" kern="1200" baseline="0" dirty="0" smtClean="0">
                <a:solidFill>
                  <a:schemeClr val="tx1"/>
                </a:solidFill>
                <a:effectLst/>
                <a:latin typeface="+mn-lt"/>
                <a:ea typeface="+mn-ea"/>
                <a:cs typeface="+mn-cs"/>
              </a:rPr>
              <a:t> </a:t>
            </a:r>
            <a:r>
              <a:rPr lang="sv-SE" sz="1200" b="1" kern="1200" dirty="0" smtClean="0">
                <a:solidFill>
                  <a:schemeClr val="tx1"/>
                </a:solidFill>
                <a:effectLst/>
                <a:latin typeface="+mn-lt"/>
                <a:ea typeface="+mn-ea"/>
                <a:cs typeface="+mn-cs"/>
              </a:rPr>
              <a:t>Svenska OCD-förbundet</a:t>
            </a:r>
            <a:r>
              <a:rPr lang="sv-SE" sz="1200" kern="1200" dirty="0" smtClean="0">
                <a:solidFill>
                  <a:schemeClr val="tx1"/>
                </a:solidFill>
                <a:effectLst/>
                <a:latin typeface="+mn-lt"/>
                <a:ea typeface="+mn-ea"/>
                <a:cs typeface="+mn-cs"/>
              </a:rPr>
              <a:t>,</a:t>
            </a:r>
            <a:r>
              <a:rPr lang="sv-SE" sz="1200" kern="1200" baseline="0" dirty="0" smtClean="0">
                <a:solidFill>
                  <a:schemeClr val="tx1"/>
                </a:solidFill>
                <a:effectLst/>
                <a:latin typeface="+mn-lt"/>
                <a:ea typeface="+mn-ea"/>
                <a:cs typeface="+mn-cs"/>
              </a:rPr>
              <a:t> </a:t>
            </a:r>
            <a:r>
              <a:rPr lang="sv-SE" sz="1200" b="1" kern="1200" dirty="0" smtClean="0">
                <a:solidFill>
                  <a:schemeClr val="tx1"/>
                </a:solidFill>
                <a:effectLst/>
                <a:latin typeface="+mn-lt"/>
                <a:ea typeface="+mn-ea"/>
                <a:cs typeface="+mn-cs"/>
              </a:rPr>
              <a:t>Sveriges Fontänhus</a:t>
            </a:r>
            <a:r>
              <a:rPr lang="sv-SE" sz="1200" kern="1200" dirty="0" smtClean="0">
                <a:solidFill>
                  <a:schemeClr val="tx1"/>
                </a:solidFill>
                <a:effectLst/>
                <a:latin typeface="+mn-lt"/>
                <a:ea typeface="+mn-ea"/>
                <a:cs typeface="+mn-cs"/>
              </a:rPr>
              <a:t>,</a:t>
            </a:r>
            <a:r>
              <a:rPr lang="sv-SE" sz="1200" kern="1200" baseline="0" dirty="0" smtClean="0">
                <a:solidFill>
                  <a:schemeClr val="tx1"/>
                </a:solidFill>
                <a:effectLst/>
                <a:latin typeface="+mn-lt"/>
                <a:ea typeface="+mn-ea"/>
                <a:cs typeface="+mn-cs"/>
              </a:rPr>
              <a:t> </a:t>
            </a:r>
            <a:r>
              <a:rPr lang="sv-SE" sz="1200" b="1" kern="1200" baseline="0" dirty="0" smtClean="0">
                <a:solidFill>
                  <a:schemeClr val="tx1"/>
                </a:solidFill>
                <a:effectLst/>
                <a:latin typeface="+mn-lt"/>
                <a:ea typeface="+mn-ea"/>
                <a:cs typeface="+mn-cs"/>
              </a:rPr>
              <a:t>ÅSS</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Svenska ångestsyndromsällskapet.</a:t>
            </a:r>
          </a:p>
          <a:p>
            <a:r>
              <a:rPr lang="sv-SE" sz="1200" kern="1200" dirty="0" smtClean="0">
                <a:solidFill>
                  <a:schemeClr val="tx1"/>
                </a:solidFill>
                <a:effectLst/>
                <a:latin typeface="+mn-lt"/>
                <a:ea typeface="+mn-ea"/>
                <a:cs typeface="+mn-cs"/>
              </a:rPr>
              <a:t>Riksförbundet</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Hjärnkoll</a:t>
            </a:r>
            <a:r>
              <a:rPr lang="sv-SE" sz="1200" kern="1200" baseline="0" dirty="0" smtClean="0">
                <a:solidFill>
                  <a:schemeClr val="tx1"/>
                </a:solidFill>
                <a:effectLst/>
                <a:latin typeface="+mn-lt"/>
                <a:ea typeface="+mn-ea"/>
                <a:cs typeface="+mn-cs"/>
              </a:rPr>
              <a:t> har också 11 regionala föreningar runtom i landet.</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2</a:t>
            </a:fld>
            <a:endParaRPr lang="sv-SE"/>
          </a:p>
        </p:txBody>
      </p:sp>
    </p:spTree>
    <p:extLst>
      <p:ext uri="{BB962C8B-B14F-4D97-AF65-F5344CB8AC3E}">
        <p14:creationId xmlns:p14="http://schemas.microsoft.com/office/powerpoint/2010/main" val="1635657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Det finns många</a:t>
            </a:r>
            <a:r>
              <a:rPr lang="sv-SE" sz="1200" kern="1200" baseline="0" dirty="0" smtClean="0">
                <a:solidFill>
                  <a:schemeClr val="tx1"/>
                </a:solidFill>
                <a:effectLst/>
                <a:latin typeface="+mn-lt"/>
                <a:ea typeface="+mn-ea"/>
                <a:cs typeface="+mn-cs"/>
              </a:rPr>
              <a:t> fördomar om </a:t>
            </a:r>
            <a:r>
              <a:rPr lang="sv-SE" sz="1200" kern="1200" dirty="0" smtClean="0">
                <a:solidFill>
                  <a:schemeClr val="tx1"/>
                </a:solidFill>
                <a:effectLst/>
                <a:latin typeface="+mn-lt"/>
                <a:ea typeface="+mn-ea"/>
                <a:cs typeface="+mn-cs"/>
              </a:rPr>
              <a:t>psykisk ohälsa och rädsla</a:t>
            </a:r>
            <a:r>
              <a:rPr lang="sv-SE" sz="1200" kern="1200" baseline="0" dirty="0" smtClean="0">
                <a:solidFill>
                  <a:schemeClr val="tx1"/>
                </a:solidFill>
                <a:effectLst/>
                <a:latin typeface="+mn-lt"/>
                <a:ea typeface="+mn-ea"/>
                <a:cs typeface="+mn-cs"/>
              </a:rPr>
              <a:t> som </a:t>
            </a:r>
            <a:r>
              <a:rPr lang="sv-SE" sz="1200" kern="1200" dirty="0" smtClean="0">
                <a:solidFill>
                  <a:schemeClr val="tx1"/>
                </a:solidFill>
                <a:effectLst/>
                <a:latin typeface="+mn-lt"/>
                <a:ea typeface="+mn-ea"/>
                <a:cs typeface="+mn-cs"/>
              </a:rPr>
              <a:t>gör det svårt att prata öppet. Många är rädda för att bli mobbade, diskriminerade, utstötta. Andra, som inte har erfarenhet av psykisk ohälsa, är rädda för att säga fel och göra fel. Men man behöver inte vara experter för</a:t>
            </a:r>
            <a:r>
              <a:rPr lang="sv-SE" sz="1200" kern="1200" baseline="0" dirty="0" smtClean="0">
                <a:solidFill>
                  <a:schemeClr val="tx1"/>
                </a:solidFill>
                <a:effectLst/>
                <a:latin typeface="+mn-lt"/>
                <a:ea typeface="+mn-ea"/>
                <a:cs typeface="+mn-cs"/>
              </a:rPr>
              <a:t> att våga prata, och våga fråga, om psykisk ohälsa. Det är viktigt att se människan bakom diagnosen eller tillståndet, för ingen ÄR sin diagnos. Lika lite som någon är sin cancer.</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3</a:t>
            </a:fld>
            <a:endParaRPr lang="sv-SE"/>
          </a:p>
        </p:txBody>
      </p:sp>
    </p:spTree>
    <p:extLst>
      <p:ext uri="{BB962C8B-B14F-4D97-AF65-F5344CB8AC3E}">
        <p14:creationId xmlns:p14="http://schemas.microsoft.com/office/powerpoint/2010/main" val="34098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err="1" smtClean="0">
                <a:solidFill>
                  <a:schemeClr val="tx1"/>
                </a:solidFill>
                <a:effectLst/>
                <a:latin typeface="+mn-lt"/>
                <a:ea typeface="+mn-ea"/>
                <a:cs typeface="+mn-cs"/>
              </a:rPr>
              <a:t>Hjärnkolls</a:t>
            </a:r>
            <a:r>
              <a:rPr lang="sv-SE" sz="1200" kern="1200" dirty="0" smtClean="0">
                <a:solidFill>
                  <a:schemeClr val="tx1"/>
                </a:solidFill>
                <a:effectLst/>
                <a:latin typeface="+mn-lt"/>
                <a:ea typeface="+mn-ea"/>
                <a:cs typeface="+mn-cs"/>
              </a:rPr>
              <a:t> ambassadörer leder utbildningar, startar diskussioner, arrangerar etikcaféer och mycket annat – på skolor, arbetsplatser, myndigheter och ute i samhället. De syns och hörs också ofta i media. Allt för att visa att psykisk ohälsa inte är något att vara rädd för.</a:t>
            </a:r>
          </a:p>
          <a:p>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4</a:t>
            </a:fld>
            <a:endParaRPr lang="sv-SE"/>
          </a:p>
        </p:txBody>
      </p:sp>
    </p:spTree>
    <p:extLst>
      <p:ext uri="{BB962C8B-B14F-4D97-AF65-F5344CB8AC3E}">
        <p14:creationId xmlns:p14="http://schemas.microsoft.com/office/powerpoint/2010/main" val="880487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Det går att förebygga psykisk ohälsa genom ökad öppenhet och rätt insatser från omgivningen - skola, vård, arbetsliv och samhälle. Stress och utbrändhet är ett sådant exempel. Depression är en av de vanligaste orsakerna för sjukskrivning idag, det kostar enormt mycket i form av personligt lidande och samhällskostnader, men går att förebygga. </a:t>
            </a:r>
          </a:p>
          <a:p>
            <a:r>
              <a:rPr lang="sv-SE" baseline="0" dirty="0" smtClean="0"/>
              <a:t>Det går också att leva bra och fungerande med rätt stöd från omgivningen och samhället, även om man har psykisk ohälsa. </a:t>
            </a:r>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5</a:t>
            </a:fld>
            <a:endParaRPr lang="sv-SE"/>
          </a:p>
        </p:txBody>
      </p:sp>
    </p:spTree>
    <p:extLst>
      <p:ext uri="{BB962C8B-B14F-4D97-AF65-F5344CB8AC3E}">
        <p14:creationId xmlns:p14="http://schemas.microsoft.com/office/powerpoint/2010/main" val="82579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Vi måste våga prata om psykisk ohälsa, för att öka kunskapen och få fördjupad förståelse för våra olikheter. När vi vet mer vågar vi också fråga mer. Då kan vi ta död på fördomar och bryta isolering. Det leder till bättre möten mellan människor, professionellare behandling i vården och mindre diskriminering i samhället. Något som kan minska utslagning och rädda liv.</a:t>
            </a:r>
          </a:p>
          <a:p>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6</a:t>
            </a:fld>
            <a:endParaRPr lang="sv-SE"/>
          </a:p>
        </p:txBody>
      </p:sp>
    </p:spTree>
    <p:extLst>
      <p:ext uri="{BB962C8B-B14F-4D97-AF65-F5344CB8AC3E}">
        <p14:creationId xmlns:p14="http://schemas.microsoft.com/office/powerpoint/2010/main" val="915364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Våra Hjärnkollambassadörer </a:t>
            </a:r>
            <a:r>
              <a:rPr lang="sv-SE" baseline="0" dirty="0" smtClean="0"/>
              <a:t>bidrar genom sina berättelser till en djupare förståelse för olika diagnoser och tillstånd, och ger en inblick i vad som har fungerat bra för dem. De berättar både om problem och lösningar. Vi har ambassadörer i alla åldrar och med olika erfarenheter och kan skräddarsy föreläsningar och utbildningar utifrån olika behov genom </a:t>
            </a:r>
            <a:r>
              <a:rPr lang="sv-SE" baseline="0" dirty="0" err="1" smtClean="0"/>
              <a:t>Hjärnkolls</a:t>
            </a:r>
            <a:r>
              <a:rPr lang="sv-SE" baseline="0" dirty="0" smtClean="0"/>
              <a:t> nationella ambassadörsförmedling. </a:t>
            </a:r>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7</a:t>
            </a:fld>
            <a:endParaRPr lang="sv-SE"/>
          </a:p>
        </p:txBody>
      </p:sp>
    </p:spTree>
    <p:extLst>
      <p:ext uri="{BB962C8B-B14F-4D97-AF65-F5344CB8AC3E}">
        <p14:creationId xmlns:p14="http://schemas.microsoft.com/office/powerpoint/2010/main" val="3017406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Hjärnkollambassadörerna</a:t>
            </a:r>
            <a:r>
              <a:rPr lang="sv-SE" baseline="0" dirty="0" smtClean="0"/>
              <a:t> startar intressanta diskussioner och visar på konkreta lösningar när det gäller att till exempel förebygga och/eller hantera psykisk ohälsa på jobbet. Våra ambassadörer kan föreläsa om till exempel stress, depressioner, bipolär sjukdom, schizofreni, psykoser, självskadebeteenden, tvångssyndrom, neuropsykiatriska diagnoser (NPF). </a:t>
            </a:r>
          </a:p>
          <a:p>
            <a:r>
              <a:rPr lang="sv-SE" baseline="0" dirty="0" smtClean="0"/>
              <a:t>Böckerna </a:t>
            </a:r>
            <a:r>
              <a:rPr lang="sv-SE" i="1" baseline="0" dirty="0" smtClean="0"/>
              <a:t>Så gör du som chef </a:t>
            </a:r>
            <a:r>
              <a:rPr lang="sv-SE" baseline="0" dirty="0" smtClean="0"/>
              <a:t>och </a:t>
            </a:r>
            <a:r>
              <a:rPr lang="sv-SE" i="1" baseline="0" dirty="0" smtClean="0"/>
              <a:t>Så gör du som kollega </a:t>
            </a:r>
            <a:r>
              <a:rPr lang="sv-SE" i="0" baseline="0" dirty="0" smtClean="0"/>
              <a:t>tar tag i många av de frågor som dyker upp vid psykisk hälsa på jobbet. Går att beställa i webbutiken.</a:t>
            </a:r>
          </a:p>
          <a:p>
            <a:r>
              <a:rPr lang="sv-SE" i="0" baseline="0" dirty="0" smtClean="0"/>
              <a:t>Etikcafé vänder sig till personal i psykiatrin, här träffas personal och ambassadörer med egen erfarenhet av slutenvård och ser filmer och diskuterar utifrån olika infallsvinklar.</a:t>
            </a:r>
            <a:endParaRPr lang="sv-SE" i="0"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8</a:t>
            </a:fld>
            <a:endParaRPr lang="sv-SE"/>
          </a:p>
        </p:txBody>
      </p:sp>
    </p:spTree>
    <p:extLst>
      <p:ext uri="{BB962C8B-B14F-4D97-AF65-F5344CB8AC3E}">
        <p14:creationId xmlns:p14="http://schemas.microsoft.com/office/powerpoint/2010/main" val="626016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122363"/>
            <a:ext cx="9144000" cy="2387600"/>
          </a:xfrm>
        </p:spPr>
        <p:txBody>
          <a:bodyPr anchor="b">
            <a:normAutofit/>
          </a:bodyPr>
          <a:lstStyle>
            <a:lvl1pPr algn="ctr">
              <a:defRPr sz="2600"/>
            </a:lvl1pPr>
          </a:lstStyle>
          <a:p>
            <a:r>
              <a:rPr lang="sv-SE" dirty="0" smtClean="0"/>
              <a:t>Rubrik: Arial </a:t>
            </a:r>
            <a:r>
              <a:rPr lang="sv-SE" dirty="0" err="1" smtClean="0"/>
              <a:t>Bold</a:t>
            </a:r>
            <a:r>
              <a:rPr lang="sv-SE" dirty="0" smtClean="0"/>
              <a:t> 26 punkter</a:t>
            </a:r>
            <a:endParaRPr lang="sv-SE" dirty="0"/>
          </a:p>
        </p:txBody>
      </p:sp>
      <p:sp>
        <p:nvSpPr>
          <p:cNvPr id="3" name="Underrubrik 2"/>
          <p:cNvSpPr>
            <a:spLocks noGrp="1"/>
          </p:cNvSpPr>
          <p:nvPr>
            <p:ph type="subTitle" idx="1" hasCustomPrompt="1"/>
          </p:nvPr>
        </p:nvSpPr>
        <p:spPr>
          <a:xfrm>
            <a:off x="1524000" y="3602038"/>
            <a:ext cx="9144000" cy="1655762"/>
          </a:xfrm>
        </p:spPr>
        <p:txBody>
          <a:bodyPr>
            <a:normAutofit/>
          </a:bodyPr>
          <a:lstStyle>
            <a:lvl1pPr marL="0" indent="0" algn="ctr">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Brödtext: Times New Roman 12 punkter</a:t>
            </a:r>
          </a:p>
        </p:txBody>
      </p:sp>
      <p:sp>
        <p:nvSpPr>
          <p:cNvPr id="4" name="Platshållare för datum 3"/>
          <p:cNvSpPr>
            <a:spLocks noGrp="1"/>
          </p:cNvSpPr>
          <p:nvPr>
            <p:ph type="dt" sz="half" idx="10"/>
          </p:nvPr>
        </p:nvSpPr>
        <p:spPr/>
        <p:txBody>
          <a:bodyPr/>
          <a:lstStyle/>
          <a:p>
            <a:fld id="{951EA20D-F199-45EA-932C-212389A20381}" type="datetimeFigureOut">
              <a:rPr lang="sv-SE" smtClean="0"/>
              <a:t>2017-10-05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148351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smtClean="0"/>
              <a:t>Rubrik: Arial </a:t>
            </a:r>
            <a:r>
              <a:rPr lang="sv-SE" dirty="0" err="1" smtClean="0"/>
              <a:t>Bold</a:t>
            </a:r>
            <a:r>
              <a:rPr lang="sv-SE" dirty="0" smtClean="0"/>
              <a:t> 26 punkter</a:t>
            </a:r>
            <a:endParaRPr lang="sv-SE" dirty="0"/>
          </a:p>
        </p:txBody>
      </p:sp>
      <p:sp>
        <p:nvSpPr>
          <p:cNvPr id="3" name="Platshållare för lodrät text 2"/>
          <p:cNvSpPr>
            <a:spLocks noGrp="1"/>
          </p:cNvSpPr>
          <p:nvPr>
            <p:ph type="body" orient="vert" idx="1" hasCustomPrompt="1"/>
          </p:nvPr>
        </p:nvSpPr>
        <p:spPr/>
        <p:txBody>
          <a:bodyPr vert="eaVert"/>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4" name="Platshållare för datum 3"/>
          <p:cNvSpPr>
            <a:spLocks noGrp="1"/>
          </p:cNvSpPr>
          <p:nvPr>
            <p:ph type="dt" sz="half" idx="10"/>
          </p:nvPr>
        </p:nvSpPr>
        <p:spPr/>
        <p:txBody>
          <a:bodyPr/>
          <a:lstStyle/>
          <a:p>
            <a:fld id="{951EA20D-F199-45EA-932C-212389A20381}" type="datetimeFigureOut">
              <a:rPr lang="sv-SE" smtClean="0"/>
              <a:t>2017-10-05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9302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hasCustomPrompt="1"/>
          </p:nvPr>
        </p:nvSpPr>
        <p:spPr>
          <a:xfrm>
            <a:off x="8724900" y="365125"/>
            <a:ext cx="2628900" cy="5811838"/>
          </a:xfrm>
        </p:spPr>
        <p:txBody>
          <a:bodyPr vert="eaVert"/>
          <a:lstStyle/>
          <a:p>
            <a:r>
              <a:rPr lang="sv-SE" dirty="0" smtClean="0"/>
              <a:t>Rubrik: Arial </a:t>
            </a:r>
            <a:r>
              <a:rPr lang="sv-SE" dirty="0" err="1" smtClean="0"/>
              <a:t>Bold</a:t>
            </a:r>
            <a:r>
              <a:rPr lang="sv-SE" dirty="0" smtClean="0"/>
              <a:t> 26 punkter</a:t>
            </a:r>
            <a:endParaRPr lang="sv-SE" dirty="0"/>
          </a:p>
        </p:txBody>
      </p:sp>
      <p:sp>
        <p:nvSpPr>
          <p:cNvPr id="3" name="Platshållare för lodrät text 2"/>
          <p:cNvSpPr>
            <a:spLocks noGrp="1"/>
          </p:cNvSpPr>
          <p:nvPr>
            <p:ph type="body" orient="vert" idx="1" hasCustomPrompt="1"/>
          </p:nvPr>
        </p:nvSpPr>
        <p:spPr>
          <a:xfrm>
            <a:off x="838200" y="365125"/>
            <a:ext cx="7734300" cy="5811838"/>
          </a:xfrm>
        </p:spPr>
        <p:txBody>
          <a:bodyPr vert="eaVert"/>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4" name="Platshållare för datum 3"/>
          <p:cNvSpPr>
            <a:spLocks noGrp="1"/>
          </p:cNvSpPr>
          <p:nvPr>
            <p:ph type="dt" sz="half" idx="10"/>
          </p:nvPr>
        </p:nvSpPr>
        <p:spPr/>
        <p:txBody>
          <a:bodyPr/>
          <a:lstStyle/>
          <a:p>
            <a:fld id="{951EA20D-F199-45EA-932C-212389A20381}" type="datetimeFigureOut">
              <a:rPr lang="sv-SE" smtClean="0"/>
              <a:t>2017-10-05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1818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smtClean="0"/>
              <a:t>Rubrik: Arial </a:t>
            </a:r>
            <a:r>
              <a:rPr lang="sv-SE" dirty="0" err="1" smtClean="0"/>
              <a:t>Bold</a:t>
            </a:r>
            <a:r>
              <a:rPr lang="sv-SE" dirty="0" smtClean="0"/>
              <a:t> 26 punkter</a:t>
            </a:r>
            <a:endParaRPr lang="sv-SE" dirty="0"/>
          </a:p>
        </p:txBody>
      </p:sp>
      <p:sp>
        <p:nvSpPr>
          <p:cNvPr id="3" name="Platshållare för innehåll 2"/>
          <p:cNvSpPr>
            <a:spLocks noGrp="1"/>
          </p:cNvSpPr>
          <p:nvPr>
            <p:ph idx="1" hasCustomPrompt="1"/>
          </p:nvPr>
        </p:nvSpPr>
        <p:spPr/>
        <p:txBody>
          <a:bodyPr/>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4" name="Platshållare för datum 3"/>
          <p:cNvSpPr>
            <a:spLocks noGrp="1"/>
          </p:cNvSpPr>
          <p:nvPr>
            <p:ph type="dt" sz="half" idx="10"/>
          </p:nvPr>
        </p:nvSpPr>
        <p:spPr/>
        <p:txBody>
          <a:bodyPr/>
          <a:lstStyle/>
          <a:p>
            <a:fld id="{951EA20D-F199-45EA-932C-212389A20381}" type="datetimeFigureOut">
              <a:rPr lang="sv-SE" smtClean="0"/>
              <a:t>2017-10-05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43685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1850" y="1709738"/>
            <a:ext cx="10515600" cy="2852737"/>
          </a:xfrm>
        </p:spPr>
        <p:txBody>
          <a:bodyPr anchor="b">
            <a:normAutofit/>
          </a:bodyPr>
          <a:lstStyle>
            <a:lvl1pPr>
              <a:defRPr sz="2600"/>
            </a:lvl1pPr>
          </a:lstStyle>
          <a:p>
            <a:r>
              <a:rPr lang="sv-SE" dirty="0" smtClean="0"/>
              <a:t>Rubrik: Arial </a:t>
            </a:r>
            <a:r>
              <a:rPr lang="sv-SE" dirty="0" err="1" smtClean="0"/>
              <a:t>Bold</a:t>
            </a:r>
            <a:r>
              <a:rPr lang="sv-SE" dirty="0" smtClean="0"/>
              <a:t> 26 punkter</a:t>
            </a:r>
            <a:endParaRPr lang="sv-SE" dirty="0"/>
          </a:p>
        </p:txBody>
      </p:sp>
      <p:sp>
        <p:nvSpPr>
          <p:cNvPr id="3" name="Platshållare för text 2"/>
          <p:cNvSpPr>
            <a:spLocks noGrp="1"/>
          </p:cNvSpPr>
          <p:nvPr>
            <p:ph type="body" idx="1" hasCustomPrompt="1"/>
          </p:nvPr>
        </p:nvSpPr>
        <p:spPr>
          <a:xfrm>
            <a:off x="831850" y="4589463"/>
            <a:ext cx="10515600" cy="1500187"/>
          </a:xfrm>
        </p:spPr>
        <p:txBody>
          <a:bodyPr>
            <a:normAutofit/>
          </a:bodyPr>
          <a:lstStyle>
            <a:lvl1pPr marL="0" indent="0">
              <a:buNone/>
              <a:defRPr sz="1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sv-SE" dirty="0" smtClean="0"/>
              <a:t>Brödtext: Times New Roman 12 punkter</a:t>
            </a:r>
          </a:p>
        </p:txBody>
      </p:sp>
      <p:sp>
        <p:nvSpPr>
          <p:cNvPr id="4" name="Platshållare för datum 3"/>
          <p:cNvSpPr>
            <a:spLocks noGrp="1"/>
          </p:cNvSpPr>
          <p:nvPr>
            <p:ph type="dt" sz="half" idx="10"/>
          </p:nvPr>
        </p:nvSpPr>
        <p:spPr/>
        <p:txBody>
          <a:bodyPr/>
          <a:lstStyle/>
          <a:p>
            <a:fld id="{951EA20D-F199-45EA-932C-212389A20381}" type="datetimeFigureOut">
              <a:rPr lang="sv-SE" smtClean="0"/>
              <a:t>2017-10-05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7274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smtClean="0"/>
              <a:t>Rubrik: Arial </a:t>
            </a:r>
            <a:r>
              <a:rPr lang="sv-SE" dirty="0" err="1" smtClean="0"/>
              <a:t>Bold</a:t>
            </a:r>
            <a:r>
              <a:rPr lang="sv-SE" dirty="0" smtClean="0"/>
              <a:t> 26 punkter</a:t>
            </a:r>
            <a:endParaRPr lang="sv-SE" dirty="0"/>
          </a:p>
        </p:txBody>
      </p:sp>
      <p:sp>
        <p:nvSpPr>
          <p:cNvPr id="3" name="Platshållare för innehåll 2"/>
          <p:cNvSpPr>
            <a:spLocks noGrp="1"/>
          </p:cNvSpPr>
          <p:nvPr>
            <p:ph sz="half" idx="1" hasCustomPrompt="1"/>
          </p:nvPr>
        </p:nvSpPr>
        <p:spPr>
          <a:xfrm>
            <a:off x="838200" y="1825625"/>
            <a:ext cx="5181600" cy="4351338"/>
          </a:xfrm>
        </p:spPr>
        <p:txBody>
          <a:bodyPr/>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4" name="Platshållare för innehåll 3"/>
          <p:cNvSpPr>
            <a:spLocks noGrp="1"/>
          </p:cNvSpPr>
          <p:nvPr>
            <p:ph sz="half" idx="2" hasCustomPrompt="1"/>
          </p:nvPr>
        </p:nvSpPr>
        <p:spPr>
          <a:xfrm>
            <a:off x="6172200" y="1825625"/>
            <a:ext cx="5181600" cy="4351338"/>
          </a:xfrm>
        </p:spPr>
        <p:txBody>
          <a:bodyPr/>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5" name="Platshållare för datum 4"/>
          <p:cNvSpPr>
            <a:spLocks noGrp="1"/>
          </p:cNvSpPr>
          <p:nvPr>
            <p:ph type="dt" sz="half" idx="10"/>
          </p:nvPr>
        </p:nvSpPr>
        <p:spPr/>
        <p:txBody>
          <a:bodyPr/>
          <a:lstStyle/>
          <a:p>
            <a:fld id="{951EA20D-F199-45EA-932C-212389A20381}" type="datetimeFigureOut">
              <a:rPr lang="sv-SE" smtClean="0"/>
              <a:t>2017-10-05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2855FD0-B316-4720-9A87-2C754927A2EC}"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24672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9788" y="365125"/>
            <a:ext cx="10515600" cy="1325563"/>
          </a:xfrm>
        </p:spPr>
        <p:txBody>
          <a:bodyPr/>
          <a:lstStyle>
            <a:lvl1pPr>
              <a:defRPr>
                <a:solidFill>
                  <a:srgbClr val="E8412B"/>
                </a:solidFill>
              </a:defRPr>
            </a:lvl1pPr>
          </a:lstStyle>
          <a:p>
            <a:r>
              <a:rPr lang="sv-SE" dirty="0" smtClean="0"/>
              <a:t>Rubrik: Arial </a:t>
            </a:r>
            <a:r>
              <a:rPr lang="sv-SE" dirty="0" err="1" smtClean="0"/>
              <a:t>Bold</a:t>
            </a:r>
            <a:r>
              <a:rPr lang="sv-SE" dirty="0" smtClean="0"/>
              <a:t> 26 punkter</a:t>
            </a:r>
            <a:endParaRPr lang="sv-SE" dirty="0"/>
          </a:p>
        </p:txBody>
      </p:sp>
      <p:sp>
        <p:nvSpPr>
          <p:cNvPr id="3" name="Platshållare för text 2"/>
          <p:cNvSpPr>
            <a:spLocks noGrp="1"/>
          </p:cNvSpPr>
          <p:nvPr>
            <p:ph type="body" idx="1" hasCustomPrompt="1"/>
          </p:nvPr>
        </p:nvSpPr>
        <p:spPr>
          <a:xfrm>
            <a:off x="839788" y="1681163"/>
            <a:ext cx="5157787" cy="823912"/>
          </a:xfrm>
        </p:spPr>
        <p:txBody>
          <a:bodyPr anchor="b">
            <a:normAutofit/>
          </a:bodyPr>
          <a:lstStyle>
            <a:lvl1pPr marL="0" indent="0">
              <a:buNone/>
              <a:defRPr sz="2200" b="0">
                <a:solidFill>
                  <a:srgbClr val="E8412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Rubrik: Arial 22 punkter</a:t>
            </a:r>
          </a:p>
        </p:txBody>
      </p:sp>
      <p:sp>
        <p:nvSpPr>
          <p:cNvPr id="4" name="Platshållare för innehåll 3"/>
          <p:cNvSpPr>
            <a:spLocks noGrp="1"/>
          </p:cNvSpPr>
          <p:nvPr>
            <p:ph sz="half" idx="2" hasCustomPrompt="1"/>
          </p:nvPr>
        </p:nvSpPr>
        <p:spPr>
          <a:xfrm>
            <a:off x="839788" y="2505075"/>
            <a:ext cx="5157787" cy="3684588"/>
          </a:xfrm>
        </p:spPr>
        <p:txBody>
          <a:bodyPr/>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5" name="Platshållare för text 4"/>
          <p:cNvSpPr>
            <a:spLocks noGrp="1"/>
          </p:cNvSpPr>
          <p:nvPr>
            <p:ph type="body" sz="quarter" idx="3" hasCustomPrompt="1"/>
          </p:nvPr>
        </p:nvSpPr>
        <p:spPr>
          <a:xfrm>
            <a:off x="6172200" y="1681163"/>
            <a:ext cx="5183188" cy="823912"/>
          </a:xfrm>
        </p:spPr>
        <p:txBody>
          <a:bodyPr anchor="b">
            <a:normAutofit/>
          </a:bodyPr>
          <a:lstStyle>
            <a:lvl1pPr marL="0" indent="0">
              <a:buNone/>
              <a:defRPr sz="2200" b="0">
                <a:solidFill>
                  <a:srgbClr val="E8412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Rubrik: Arial 22 punkter</a:t>
            </a:r>
          </a:p>
        </p:txBody>
      </p:sp>
      <p:sp>
        <p:nvSpPr>
          <p:cNvPr id="6" name="Platshållare för innehåll 5"/>
          <p:cNvSpPr>
            <a:spLocks noGrp="1"/>
          </p:cNvSpPr>
          <p:nvPr>
            <p:ph sz="quarter" idx="4" hasCustomPrompt="1"/>
          </p:nvPr>
        </p:nvSpPr>
        <p:spPr>
          <a:xfrm>
            <a:off x="6172200" y="2505075"/>
            <a:ext cx="5183188" cy="3684588"/>
          </a:xfrm>
        </p:spPr>
        <p:txBody>
          <a:bodyPr/>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7" name="Platshållare för datum 6"/>
          <p:cNvSpPr>
            <a:spLocks noGrp="1"/>
          </p:cNvSpPr>
          <p:nvPr>
            <p:ph type="dt" sz="half" idx="10"/>
          </p:nvPr>
        </p:nvSpPr>
        <p:spPr/>
        <p:txBody>
          <a:bodyPr/>
          <a:lstStyle/>
          <a:p>
            <a:fld id="{951EA20D-F199-45EA-932C-212389A20381}" type="datetimeFigureOut">
              <a:rPr lang="sv-SE" smtClean="0"/>
              <a:t>2017-10-05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2855FD0-B316-4720-9A87-2C754927A2EC}" type="slidenum">
              <a:rPr lang="sv-SE" smtClean="0"/>
              <a:t>‹#›</a:t>
            </a:fld>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166061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smtClean="0"/>
              <a:t>Rubrik: Arial </a:t>
            </a:r>
            <a:r>
              <a:rPr lang="sv-SE" dirty="0" err="1" smtClean="0"/>
              <a:t>Bold</a:t>
            </a:r>
            <a:r>
              <a:rPr lang="sv-SE" dirty="0" smtClean="0"/>
              <a:t> 26 punkter</a:t>
            </a:r>
            <a:endParaRPr lang="sv-SE" dirty="0"/>
          </a:p>
        </p:txBody>
      </p:sp>
      <p:sp>
        <p:nvSpPr>
          <p:cNvPr id="3" name="Platshållare för datum 2"/>
          <p:cNvSpPr>
            <a:spLocks noGrp="1"/>
          </p:cNvSpPr>
          <p:nvPr>
            <p:ph type="dt" sz="half" idx="10"/>
          </p:nvPr>
        </p:nvSpPr>
        <p:spPr/>
        <p:txBody>
          <a:bodyPr/>
          <a:lstStyle/>
          <a:p>
            <a:fld id="{951EA20D-F199-45EA-932C-212389A20381}" type="datetimeFigureOut">
              <a:rPr lang="sv-SE" smtClean="0"/>
              <a:t>2017-10-05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2855FD0-B316-4720-9A87-2C754927A2EC}"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55472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51EA20D-F199-45EA-932C-212389A20381}" type="datetimeFigureOut">
              <a:rPr lang="sv-SE" smtClean="0"/>
              <a:t>2017-10-05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2855FD0-B316-4720-9A87-2C754927A2EC}" type="slidenum">
              <a:rPr lang="sv-SE" smtClean="0"/>
              <a:t>‹#›</a:t>
            </a:fld>
            <a:endParaRPr lang="sv-SE"/>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171732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9788" y="457200"/>
            <a:ext cx="3932237" cy="1600200"/>
          </a:xfrm>
        </p:spPr>
        <p:txBody>
          <a:bodyPr anchor="b">
            <a:normAutofit/>
          </a:bodyPr>
          <a:lstStyle>
            <a:lvl1pPr>
              <a:defRPr sz="2600"/>
            </a:lvl1pPr>
          </a:lstStyle>
          <a:p>
            <a:r>
              <a:rPr lang="sv-SE" dirty="0" smtClean="0"/>
              <a:t>Rubrik: Arial </a:t>
            </a:r>
            <a:r>
              <a:rPr lang="sv-SE" dirty="0" err="1" smtClean="0"/>
              <a:t>Bold</a:t>
            </a:r>
            <a:r>
              <a:rPr lang="sv-SE" dirty="0" smtClean="0"/>
              <a:t> 26 punkter</a:t>
            </a:r>
            <a:endParaRPr lang="sv-SE" dirty="0"/>
          </a:p>
        </p:txBody>
      </p:sp>
      <p:sp>
        <p:nvSpPr>
          <p:cNvPr id="3" name="Platshållare för innehåll 2"/>
          <p:cNvSpPr>
            <a:spLocks noGrp="1"/>
          </p:cNvSpPr>
          <p:nvPr>
            <p:ph idx="1" hasCustomPrompt="1"/>
          </p:nvPr>
        </p:nvSpPr>
        <p:spPr>
          <a:xfrm>
            <a:off x="5183188" y="987425"/>
            <a:ext cx="6172200" cy="4873625"/>
          </a:xfrm>
        </p:spPr>
        <p:txBody>
          <a:bodyPr/>
          <a:lstStyle>
            <a:lvl1pPr>
              <a:defRPr sz="1200"/>
            </a:lvl1pPr>
            <a:lvl2pPr>
              <a:defRPr sz="1100"/>
            </a:lvl2pPr>
            <a:lvl3pPr>
              <a:defRPr sz="1000"/>
            </a:lvl3pPr>
            <a:lvl4pPr>
              <a:defRPr sz="900"/>
            </a:lvl4pPr>
            <a:lvl5pPr>
              <a:defRPr sz="800"/>
            </a:lvl5pPr>
            <a:lvl6pPr>
              <a:defRPr sz="2000"/>
            </a:lvl6pPr>
            <a:lvl7pPr>
              <a:defRPr sz="2000"/>
            </a:lvl7pPr>
            <a:lvl8pPr>
              <a:defRPr sz="2000"/>
            </a:lvl8pPr>
            <a:lvl9pPr>
              <a:defRPr sz="2000"/>
            </a:lvl9pPr>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4" name="Platshållare för text 3"/>
          <p:cNvSpPr>
            <a:spLocks noGrp="1"/>
          </p:cNvSpPr>
          <p:nvPr>
            <p:ph type="body" sz="half" idx="2" hasCustomPrompt="1"/>
          </p:nvPr>
        </p:nvSpPr>
        <p:spPr>
          <a:xfrm>
            <a:off x="839788" y="2057400"/>
            <a:ext cx="3932237" cy="3811588"/>
          </a:xfrm>
        </p:spPr>
        <p:txBody>
          <a:bodyPr>
            <a:normAutofit/>
          </a:bodyPr>
          <a:lstStyle>
            <a:lvl1pPr marL="0" indent="0">
              <a:buNone/>
              <a:defRPr sz="2200">
                <a:solidFill>
                  <a:srgbClr val="E8412B"/>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smtClean="0"/>
              <a:t>Rubrik: Arial 22 punkter</a:t>
            </a:r>
          </a:p>
        </p:txBody>
      </p:sp>
      <p:sp>
        <p:nvSpPr>
          <p:cNvPr id="5" name="Platshållare för datum 4"/>
          <p:cNvSpPr>
            <a:spLocks noGrp="1"/>
          </p:cNvSpPr>
          <p:nvPr>
            <p:ph type="dt" sz="half" idx="10"/>
          </p:nvPr>
        </p:nvSpPr>
        <p:spPr/>
        <p:txBody>
          <a:bodyPr/>
          <a:lstStyle/>
          <a:p>
            <a:fld id="{951EA20D-F199-45EA-932C-212389A20381}" type="datetimeFigureOut">
              <a:rPr lang="sv-SE" smtClean="0"/>
              <a:t>2017-10-05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2855FD0-B316-4720-9A87-2C754927A2EC}"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91315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9788" y="457200"/>
            <a:ext cx="3932237" cy="1600200"/>
          </a:xfrm>
        </p:spPr>
        <p:txBody>
          <a:bodyPr anchor="b">
            <a:normAutofit/>
          </a:bodyPr>
          <a:lstStyle>
            <a:lvl1pPr>
              <a:defRPr sz="2600"/>
            </a:lvl1pPr>
          </a:lstStyle>
          <a:p>
            <a:r>
              <a:rPr lang="sv-SE" dirty="0" smtClean="0"/>
              <a:t>Rubrik: Arial </a:t>
            </a:r>
            <a:r>
              <a:rPr lang="sv-SE" dirty="0" err="1" smtClean="0"/>
              <a:t>Bold</a:t>
            </a:r>
            <a:r>
              <a:rPr lang="sv-SE" dirty="0" smtClean="0"/>
              <a:t> 26 punkter</a:t>
            </a:r>
            <a:endParaRPr lang="sv-SE" dirty="0"/>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hasCustomPrompt="1"/>
          </p:nvPr>
        </p:nvSpPr>
        <p:spPr>
          <a:xfrm>
            <a:off x="839788" y="2057400"/>
            <a:ext cx="3932237" cy="3811588"/>
          </a:xfrm>
        </p:spPr>
        <p:txBody>
          <a:bodyPr>
            <a:normAutofit/>
          </a:bodyPr>
          <a:lstStyle>
            <a:lvl1pPr marL="0" indent="0">
              <a:buNone/>
              <a:defRPr sz="2200">
                <a:solidFill>
                  <a:srgbClr val="E8412B"/>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smtClean="0"/>
              <a:t>Rubrik: Arial 22 punkter</a:t>
            </a:r>
          </a:p>
        </p:txBody>
      </p:sp>
      <p:sp>
        <p:nvSpPr>
          <p:cNvPr id="5" name="Platshållare för datum 4"/>
          <p:cNvSpPr>
            <a:spLocks noGrp="1"/>
          </p:cNvSpPr>
          <p:nvPr>
            <p:ph type="dt" sz="half" idx="10"/>
          </p:nvPr>
        </p:nvSpPr>
        <p:spPr/>
        <p:txBody>
          <a:bodyPr/>
          <a:lstStyle/>
          <a:p>
            <a:fld id="{951EA20D-F199-45EA-932C-212389A20381}" type="datetimeFigureOut">
              <a:rPr lang="sv-SE" smtClean="0"/>
              <a:t>2017-10-05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2855FD0-B316-4720-9A87-2C754927A2EC}"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21150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smtClean="0"/>
              <a:t>Rubrik: Arial </a:t>
            </a:r>
            <a:r>
              <a:rPr lang="sv-SE" dirty="0" err="1" smtClean="0"/>
              <a:t>Bold</a:t>
            </a:r>
            <a:r>
              <a:rPr lang="sv-SE" dirty="0" smtClean="0"/>
              <a:t> 26 punkter</a:t>
            </a:r>
            <a:endParaRPr lang="sv-SE" dirty="0"/>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dirty="0" smtClean="0"/>
              <a:t>Brödtext: Times New Roman 12 punkter</a:t>
            </a:r>
          </a:p>
          <a:p>
            <a:pPr lvl="1"/>
            <a:r>
              <a:rPr lang="sv-SE" dirty="0" smtClean="0"/>
              <a:t>Brödtext: Times New Roman 11 punkter</a:t>
            </a:r>
          </a:p>
          <a:p>
            <a:pPr lvl="2"/>
            <a:r>
              <a:rPr lang="sv-SE" dirty="0" smtClean="0"/>
              <a:t>Brödtext: Times New Roman 10 punkter</a:t>
            </a:r>
          </a:p>
          <a:p>
            <a:pPr lvl="3"/>
            <a:r>
              <a:rPr lang="sv-SE" dirty="0" smtClean="0"/>
              <a:t>Brödtext: Times New Roman 9 punkter</a:t>
            </a:r>
          </a:p>
          <a:p>
            <a:pPr lvl="4"/>
            <a:r>
              <a:rPr lang="sv-SE" dirty="0" smtClean="0"/>
              <a:t>Brödtext: Times New Roman 8 punkter</a:t>
            </a:r>
            <a:endParaRPr lang="sv-SE" dirty="0"/>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EA20D-F199-45EA-932C-212389A20381}" type="datetimeFigureOut">
              <a:rPr lang="sv-SE" smtClean="0"/>
              <a:t>2017-10-05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55FD0-B316-4720-9A87-2C754927A2EC}" type="slidenum">
              <a:rPr lang="sv-SE" smtClean="0"/>
              <a:t>‹#›</a:t>
            </a:fld>
            <a:endParaRPr lang="sv-SE"/>
          </a:p>
        </p:txBody>
      </p:sp>
      <p:pic>
        <p:nvPicPr>
          <p:cNvPr id="7" name="Bildobjekt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431474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2600" b="1" kern="1200">
          <a:solidFill>
            <a:srgbClr val="E8412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9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hjarnkoll.se/"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hjarnkoll.se/"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hyperlink" Target="mailto:info@hjarnkoll.s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hjarnkoll.se/"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4400" dirty="0" smtClean="0"/>
              <a:t>Våga prata om psykisk ohälsa!</a:t>
            </a:r>
            <a:endParaRPr lang="sv-SE" sz="4400"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2437516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885825"/>
          </a:xfrm>
        </p:spPr>
        <p:txBody>
          <a:bodyPr/>
          <a:lstStyle/>
          <a:p>
            <a:r>
              <a:rPr lang="sv-SE" dirty="0" err="1" smtClean="0"/>
              <a:t>Hjärnkoll</a:t>
            </a:r>
            <a:r>
              <a:rPr lang="sv-SE" dirty="0" smtClean="0"/>
              <a:t> sedan 2009!</a:t>
            </a:r>
            <a:endParaRPr lang="sv-SE" i="1" dirty="0"/>
          </a:p>
        </p:txBody>
      </p:sp>
      <p:sp>
        <p:nvSpPr>
          <p:cNvPr id="4" name="Platshållare för text 3"/>
          <p:cNvSpPr>
            <a:spLocks noGrp="1"/>
          </p:cNvSpPr>
          <p:nvPr>
            <p:ph type="body" sz="half" idx="2"/>
          </p:nvPr>
        </p:nvSpPr>
        <p:spPr>
          <a:xfrm>
            <a:off x="839788" y="1628775"/>
            <a:ext cx="3932237" cy="4240213"/>
          </a:xfrm>
        </p:spPr>
        <p:txBody>
          <a:bodyPr>
            <a:normAutofit/>
          </a:bodyPr>
          <a:lstStyle/>
          <a:p>
            <a:r>
              <a:rPr lang="sv-SE" sz="2000" dirty="0" smtClean="0">
                <a:solidFill>
                  <a:schemeClr val="tx1"/>
                </a:solidFill>
                <a:latin typeface="Times New Roman" panose="02020603050405020304" pitchFamily="18" charset="0"/>
                <a:cs typeface="Times New Roman" panose="02020603050405020304" pitchFamily="18" charset="0"/>
              </a:rPr>
              <a:t>2009-2014 var </a:t>
            </a:r>
            <a:r>
              <a:rPr lang="sv-SE" sz="2000" dirty="0" err="1" smtClean="0">
                <a:solidFill>
                  <a:schemeClr val="tx1"/>
                </a:solidFill>
                <a:latin typeface="Times New Roman" panose="02020603050405020304" pitchFamily="18" charset="0"/>
                <a:cs typeface="Times New Roman" panose="02020603050405020304" pitchFamily="18" charset="0"/>
              </a:rPr>
              <a:t>Hjärnkoll</a:t>
            </a:r>
            <a:r>
              <a:rPr lang="sv-SE" sz="2000" dirty="0" smtClean="0">
                <a:solidFill>
                  <a:schemeClr val="tx1"/>
                </a:solidFill>
                <a:latin typeface="Times New Roman" panose="02020603050405020304" pitchFamily="18" charset="0"/>
                <a:cs typeface="Times New Roman" panose="02020603050405020304" pitchFamily="18" charset="0"/>
              </a:rPr>
              <a:t> en nationell kampanj som drevs av Myndigheten för delaktighet, MFD, och Nationell Samverkan för Psykisk Hälsa, NSPH.</a:t>
            </a:r>
          </a:p>
          <a:p>
            <a:r>
              <a:rPr lang="sv-SE" sz="2000" dirty="0" smtClean="0">
                <a:solidFill>
                  <a:schemeClr val="tx1"/>
                </a:solidFill>
                <a:latin typeface="Times New Roman" panose="02020603050405020304" pitchFamily="18" charset="0"/>
                <a:cs typeface="Times New Roman" panose="02020603050405020304" pitchFamily="18" charset="0"/>
              </a:rPr>
              <a:t>Sedan 2015 är vi Riksförbundet </a:t>
            </a:r>
            <a:r>
              <a:rPr lang="sv-SE" sz="2000" dirty="0" err="1" smtClean="0">
                <a:solidFill>
                  <a:schemeClr val="tx1"/>
                </a:solidFill>
                <a:latin typeface="Times New Roman" panose="02020603050405020304" pitchFamily="18" charset="0"/>
                <a:cs typeface="Times New Roman" panose="02020603050405020304" pitchFamily="18" charset="0"/>
              </a:rPr>
              <a:t>Hjärnkoll</a:t>
            </a:r>
            <a:r>
              <a:rPr lang="sv-SE" sz="2000" dirty="0" smtClean="0">
                <a:solidFill>
                  <a:schemeClr val="tx1"/>
                </a:solidFill>
                <a:latin typeface="Times New Roman" panose="02020603050405020304" pitchFamily="18" charset="0"/>
                <a:cs typeface="Times New Roman" panose="02020603050405020304" pitchFamily="18" charset="0"/>
              </a:rPr>
              <a:t>. Bakom oss står de </a:t>
            </a:r>
            <a:r>
              <a:rPr lang="sv-SE" sz="2000" dirty="0" smtClean="0">
                <a:solidFill>
                  <a:schemeClr val="tx1"/>
                </a:solidFill>
                <a:latin typeface="Times New Roman" panose="02020603050405020304" pitchFamily="18" charset="0"/>
                <a:cs typeface="Times New Roman" panose="02020603050405020304" pitchFamily="18" charset="0"/>
              </a:rPr>
              <a:t>13 </a:t>
            </a:r>
            <a:r>
              <a:rPr lang="sv-SE" sz="2000" dirty="0" smtClean="0">
                <a:solidFill>
                  <a:schemeClr val="tx1"/>
                </a:solidFill>
                <a:latin typeface="Times New Roman" panose="02020603050405020304" pitchFamily="18" charset="0"/>
                <a:cs typeface="Times New Roman" panose="02020603050405020304" pitchFamily="18" charset="0"/>
              </a:rPr>
              <a:t>patient-, brukar- och anhörig-organisationerna i NSPH.</a:t>
            </a:r>
          </a:p>
          <a:p>
            <a:r>
              <a:rPr lang="sv-SE" sz="2000" dirty="0" smtClean="0">
                <a:solidFill>
                  <a:schemeClr val="tx1"/>
                </a:solidFill>
                <a:latin typeface="Times New Roman" panose="02020603050405020304" pitchFamily="18" charset="0"/>
                <a:cs typeface="Times New Roman" panose="02020603050405020304" pitchFamily="18" charset="0"/>
              </a:rPr>
              <a:t>Läs mer på </a:t>
            </a:r>
            <a:r>
              <a:rPr lang="sv-SE" sz="2000" dirty="0" smtClean="0">
                <a:solidFill>
                  <a:schemeClr val="tx1"/>
                </a:solidFill>
                <a:latin typeface="Times New Roman" panose="02020603050405020304" pitchFamily="18" charset="0"/>
                <a:cs typeface="Times New Roman" panose="02020603050405020304" pitchFamily="18" charset="0"/>
                <a:hlinkClick r:id="rId3"/>
              </a:rPr>
              <a:t>www.hjarnkoll.se</a:t>
            </a:r>
            <a:r>
              <a:rPr lang="sv-SE" sz="2000" dirty="0" smtClean="0">
                <a:solidFill>
                  <a:schemeClr val="tx1"/>
                </a:solidFill>
                <a:latin typeface="Times New Roman" panose="02020603050405020304" pitchFamily="18" charset="0"/>
                <a:cs typeface="Times New Roman" panose="02020603050405020304" pitchFamily="18" charset="0"/>
              </a:rPr>
              <a:t> </a:t>
            </a:r>
            <a:endParaRPr lang="sv-SE" sz="1800" dirty="0" smtClean="0">
              <a:solidFill>
                <a:schemeClr val="tx1"/>
              </a:solidFill>
              <a:latin typeface="Times New Roman" panose="02020603050405020304" pitchFamily="18" charset="0"/>
              <a:cs typeface="Times New Roman" panose="02020603050405020304" pitchFamily="18" charset="0"/>
            </a:endParaRPr>
          </a:p>
          <a:p>
            <a:endParaRPr lang="sv-SE" sz="1800" dirty="0">
              <a:solidFill>
                <a:schemeClr val="tx1"/>
              </a:solidFill>
              <a:latin typeface="Times New Roman" panose="02020603050405020304" pitchFamily="18" charset="0"/>
              <a:cs typeface="Times New Roman" panose="02020603050405020304" pitchFamily="18" charset="0"/>
            </a:endParaRPr>
          </a:p>
          <a:p>
            <a:endParaRPr lang="sv-SE" sz="1800" dirty="0" smtClean="0">
              <a:solidFill>
                <a:schemeClr val="tx1"/>
              </a:solidFill>
              <a:latin typeface="Times New Roman" panose="02020603050405020304" pitchFamily="18" charset="0"/>
              <a:cs typeface="Times New Roman" panose="02020603050405020304" pitchFamily="18" charset="0"/>
            </a:endParaRPr>
          </a:p>
        </p:txBody>
      </p:sp>
      <p:sp>
        <p:nvSpPr>
          <p:cNvPr id="3" name="Platshållare för bild 2"/>
          <p:cNvSpPr>
            <a:spLocks noGrp="1"/>
          </p:cNvSpPr>
          <p:nvPr>
            <p:ph type="pic" idx="1"/>
          </p:nvPr>
        </p:nvSpPr>
        <p:spPr/>
      </p:sp>
    </p:spTree>
    <p:extLst>
      <p:ext uri="{BB962C8B-B14F-4D97-AF65-F5344CB8AC3E}">
        <p14:creationId xmlns:p14="http://schemas.microsoft.com/office/powerpoint/2010/main" val="415228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2400" dirty="0"/>
              <a:t>Tre av fyra har erfarenhet av psykisk </a:t>
            </a:r>
            <a:r>
              <a:rPr lang="sv-SE" sz="2400" dirty="0" smtClean="0"/>
              <a:t>ohälsa, egen eller som anhörig. </a:t>
            </a:r>
            <a:r>
              <a:rPr lang="sv-SE" sz="2400" dirty="0"/>
              <a:t>M</a:t>
            </a:r>
            <a:r>
              <a:rPr lang="sv-SE" sz="2400" dirty="0" smtClean="0"/>
              <a:t>ånga </a:t>
            </a:r>
            <a:r>
              <a:rPr lang="sv-SE" sz="2400" dirty="0"/>
              <a:t>blir diskriminerade. </a:t>
            </a:r>
            <a:br>
              <a:rPr lang="sv-SE" sz="2400" dirty="0"/>
            </a:br>
            <a:endParaRPr lang="sv-SE" sz="2400" dirty="0"/>
          </a:p>
        </p:txBody>
      </p:sp>
      <p:sp>
        <p:nvSpPr>
          <p:cNvPr id="3" name="Underrubrik 2"/>
          <p:cNvSpPr>
            <a:spLocks noGrp="1"/>
          </p:cNvSpPr>
          <p:nvPr>
            <p:ph type="subTitle" idx="1"/>
          </p:nvPr>
        </p:nvSpPr>
        <p:spPr/>
        <p:txBody>
          <a:bodyPr>
            <a:noAutofit/>
          </a:bodyPr>
          <a:lstStyle/>
          <a:p>
            <a:r>
              <a:rPr lang="sv-SE" sz="2000" dirty="0"/>
              <a:t>Det är fortfarande skrämmande med psykisk ohälsa, trots att </a:t>
            </a:r>
            <a:r>
              <a:rPr lang="sv-SE" sz="2000" dirty="0" smtClean="0"/>
              <a:t>det är så vanligt. </a:t>
            </a:r>
          </a:p>
          <a:p>
            <a:r>
              <a:rPr lang="sv-SE" sz="2000" dirty="0" smtClean="0"/>
              <a:t>Rädsla </a:t>
            </a:r>
            <a:r>
              <a:rPr lang="sv-SE" sz="2000" dirty="0"/>
              <a:t>och okunskap gör att människor isolerar sig, och blir isolerade av omgivningen. </a:t>
            </a:r>
            <a:endParaRPr lang="sv-SE" sz="2000" dirty="0" smtClean="0"/>
          </a:p>
          <a:p>
            <a:r>
              <a:rPr lang="sv-SE" sz="2000" dirty="0" smtClean="0"/>
              <a:t>Många blir </a:t>
            </a:r>
            <a:r>
              <a:rPr lang="sv-SE" sz="2000" dirty="0"/>
              <a:t>diskriminerade </a:t>
            </a:r>
            <a:r>
              <a:rPr lang="sv-SE" sz="2000" dirty="0" smtClean="0"/>
              <a:t> </a:t>
            </a:r>
            <a:r>
              <a:rPr lang="sv-SE" sz="2000" dirty="0"/>
              <a:t>i skolan, arbetslivet, vården, socialtjänsten, äldreomsorgen </a:t>
            </a:r>
            <a:r>
              <a:rPr lang="sv-SE" sz="2000" i="1" dirty="0"/>
              <a:t>och</a:t>
            </a:r>
            <a:r>
              <a:rPr lang="sv-SE" sz="2000" dirty="0"/>
              <a:t> i beslut som är avgörande för vilket stöd samhället ska ge. </a:t>
            </a:r>
          </a:p>
          <a:p>
            <a:endParaRPr lang="sv-SE" sz="1800" dirty="0"/>
          </a:p>
        </p:txBody>
      </p:sp>
    </p:spTree>
    <p:extLst>
      <p:ext uri="{BB962C8B-B14F-4D97-AF65-F5344CB8AC3E}">
        <p14:creationId xmlns:p14="http://schemas.microsoft.com/office/powerpoint/2010/main" val="3126734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Ökad öppenhet och kunskap förändrar negativa </a:t>
            </a:r>
            <a:r>
              <a:rPr lang="sv-SE" dirty="0" smtClean="0"/>
              <a:t/>
            </a:r>
            <a:br>
              <a:rPr lang="sv-SE" dirty="0" smtClean="0"/>
            </a:br>
            <a:r>
              <a:rPr lang="sv-SE" dirty="0" smtClean="0"/>
              <a:t>attityder </a:t>
            </a:r>
            <a:r>
              <a:rPr lang="sv-SE" dirty="0"/>
              <a:t>och minskar diskriminering. </a:t>
            </a:r>
            <a:br>
              <a:rPr lang="sv-SE" dirty="0"/>
            </a:br>
            <a:endParaRPr lang="sv-SE" dirty="0"/>
          </a:p>
        </p:txBody>
      </p:sp>
      <p:sp>
        <p:nvSpPr>
          <p:cNvPr id="3" name="Underrubrik 2"/>
          <p:cNvSpPr>
            <a:spLocks noGrp="1"/>
          </p:cNvSpPr>
          <p:nvPr>
            <p:ph type="subTitle" idx="1"/>
          </p:nvPr>
        </p:nvSpPr>
        <p:spPr>
          <a:xfrm>
            <a:off x="1524000" y="3602037"/>
            <a:ext cx="9144000" cy="1970087"/>
          </a:xfrm>
        </p:spPr>
        <p:txBody>
          <a:bodyPr>
            <a:normAutofit/>
          </a:bodyPr>
          <a:lstStyle/>
          <a:p>
            <a:r>
              <a:rPr lang="sv-SE" sz="2000" dirty="0" smtClean="0"/>
              <a:t>Att öka öppenheten om psykisk ohälsa är </a:t>
            </a:r>
            <a:r>
              <a:rPr lang="sv-SE" sz="2000" dirty="0" err="1" smtClean="0"/>
              <a:t>Hjärnkolls</a:t>
            </a:r>
            <a:r>
              <a:rPr lang="sv-SE" sz="2000" dirty="0" smtClean="0"/>
              <a:t> viktigaste uppgift. </a:t>
            </a:r>
          </a:p>
          <a:p>
            <a:r>
              <a:rPr lang="sv-SE" sz="2000" dirty="0" smtClean="0"/>
              <a:t>Motorn i arbetet är över 350 engagerade och kunniga ambassadörer i alla åldrar som föreläser utifrån sina erfarenheter av psykisk ohälsa. </a:t>
            </a:r>
          </a:p>
        </p:txBody>
      </p:sp>
    </p:spTree>
    <p:extLst>
      <p:ext uri="{BB962C8B-B14F-4D97-AF65-F5344CB8AC3E}">
        <p14:creationId xmlns:p14="http://schemas.microsoft.com/office/powerpoint/2010/main" val="1228589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Alla ska ha samma rättigheter och möjligheter, </a:t>
            </a:r>
            <a:r>
              <a:rPr lang="sv-SE" dirty="0" smtClean="0"/>
              <a:t/>
            </a:r>
            <a:br>
              <a:rPr lang="sv-SE" dirty="0" smtClean="0"/>
            </a:br>
            <a:r>
              <a:rPr lang="sv-SE" dirty="0" smtClean="0"/>
              <a:t>oavsett </a:t>
            </a:r>
            <a:r>
              <a:rPr lang="sv-SE" dirty="0"/>
              <a:t>psykiska olikheter.</a:t>
            </a:r>
            <a:br>
              <a:rPr lang="sv-SE" dirty="0"/>
            </a:br>
            <a:endParaRPr lang="sv-SE" dirty="0"/>
          </a:p>
        </p:txBody>
      </p:sp>
      <p:sp>
        <p:nvSpPr>
          <p:cNvPr id="3" name="Underrubrik 2"/>
          <p:cNvSpPr>
            <a:spLocks noGrp="1"/>
          </p:cNvSpPr>
          <p:nvPr>
            <p:ph type="subTitle" idx="1"/>
          </p:nvPr>
        </p:nvSpPr>
        <p:spPr/>
        <p:txBody>
          <a:bodyPr/>
          <a:lstStyle/>
          <a:p>
            <a:r>
              <a:rPr lang="sv-SE" sz="2000" dirty="0" smtClean="0"/>
              <a:t>Psykisk ohälsa är inget att vara rädd för. Vi har bara olika funktionssätt och vi tjänar alla på att olikheterna tas tillvara, mänskligt och ekonomiskt</a:t>
            </a:r>
            <a:r>
              <a:rPr lang="sv-SE" dirty="0" smtClean="0"/>
              <a:t>. </a:t>
            </a:r>
            <a:endParaRPr lang="sv-SE" dirty="0"/>
          </a:p>
        </p:txBody>
      </p:sp>
    </p:spTree>
    <p:extLst>
      <p:ext uri="{BB962C8B-B14F-4D97-AF65-F5344CB8AC3E}">
        <p14:creationId xmlns:p14="http://schemas.microsoft.com/office/powerpoint/2010/main" val="141447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3600" dirty="0" smtClean="0"/>
              <a:t>Du kan göra skillnad! </a:t>
            </a:r>
            <a:br>
              <a:rPr lang="sv-SE" sz="3600" dirty="0" smtClean="0"/>
            </a:br>
            <a:r>
              <a:rPr lang="sv-SE" sz="3600" dirty="0" smtClean="0"/>
              <a:t>Våga prata och fråga om psykisk ohälsa</a:t>
            </a:r>
            <a:endParaRPr lang="sv-SE" sz="3600"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157198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885825"/>
          </a:xfrm>
        </p:spPr>
        <p:txBody>
          <a:bodyPr/>
          <a:lstStyle/>
          <a:p>
            <a:r>
              <a:rPr lang="sv-SE" dirty="0" smtClean="0"/>
              <a:t>Boka ambassadörer!</a:t>
            </a:r>
            <a:endParaRPr lang="sv-SE" dirty="0"/>
          </a:p>
        </p:txBody>
      </p:sp>
      <p:sp>
        <p:nvSpPr>
          <p:cNvPr id="4" name="Platshållare för text 3"/>
          <p:cNvSpPr>
            <a:spLocks noGrp="1"/>
          </p:cNvSpPr>
          <p:nvPr>
            <p:ph type="body" sz="half" idx="2"/>
          </p:nvPr>
        </p:nvSpPr>
        <p:spPr>
          <a:xfrm>
            <a:off x="779463" y="1620838"/>
            <a:ext cx="3932237" cy="4240212"/>
          </a:xfrm>
        </p:spPr>
        <p:txBody>
          <a:bodyPr>
            <a:normAutofit/>
          </a:bodyPr>
          <a:lstStyle/>
          <a:p>
            <a:r>
              <a:rPr lang="sv-SE" sz="2000" dirty="0" err="1" smtClean="0">
                <a:solidFill>
                  <a:schemeClr val="tx1"/>
                </a:solidFill>
                <a:latin typeface="Times New Roman" panose="02020603050405020304" pitchFamily="18" charset="0"/>
                <a:cs typeface="Times New Roman" panose="02020603050405020304" pitchFamily="18" charset="0"/>
              </a:rPr>
              <a:t>Hjärnkolls</a:t>
            </a:r>
            <a:r>
              <a:rPr lang="sv-SE" sz="2000" dirty="0" smtClean="0">
                <a:solidFill>
                  <a:schemeClr val="tx1"/>
                </a:solidFill>
                <a:latin typeface="Times New Roman" panose="02020603050405020304" pitchFamily="18" charset="0"/>
                <a:cs typeface="Times New Roman" panose="02020603050405020304" pitchFamily="18" charset="0"/>
              </a:rPr>
              <a:t> ambassadörer föreläser och utbildar utifrån sina egna erfarenheter av psykisk ohälsa, egen eller som anhörig. </a:t>
            </a:r>
          </a:p>
          <a:p>
            <a:r>
              <a:rPr lang="sv-SE" sz="2000" dirty="0" smtClean="0">
                <a:solidFill>
                  <a:schemeClr val="tx1"/>
                </a:solidFill>
                <a:latin typeface="Times New Roman" panose="02020603050405020304" pitchFamily="18" charset="0"/>
                <a:cs typeface="Times New Roman" panose="02020603050405020304" pitchFamily="18" charset="0"/>
              </a:rPr>
              <a:t>Ambassadörerna finns i hela landet.</a:t>
            </a:r>
          </a:p>
          <a:p>
            <a:r>
              <a:rPr lang="sv-SE" sz="2000" dirty="0" smtClean="0">
                <a:solidFill>
                  <a:schemeClr val="tx1"/>
                </a:solidFill>
                <a:latin typeface="Times New Roman" panose="02020603050405020304" pitchFamily="18" charset="0"/>
                <a:cs typeface="Times New Roman" panose="02020603050405020304" pitchFamily="18" charset="0"/>
              </a:rPr>
              <a:t>Boka ambassadörer på </a:t>
            </a:r>
            <a:r>
              <a:rPr lang="sv-SE" sz="2000" dirty="0" smtClean="0">
                <a:solidFill>
                  <a:schemeClr val="tx1"/>
                </a:solidFill>
                <a:latin typeface="Times New Roman" panose="02020603050405020304" pitchFamily="18" charset="0"/>
                <a:cs typeface="Times New Roman" panose="02020603050405020304" pitchFamily="18" charset="0"/>
                <a:hlinkClick r:id="rId3"/>
              </a:rPr>
              <a:t>www.hjarnkoll.se</a:t>
            </a:r>
            <a:r>
              <a:rPr lang="sv-SE" sz="2000" dirty="0" smtClean="0">
                <a:solidFill>
                  <a:schemeClr val="tx1"/>
                </a:solidFill>
                <a:latin typeface="Times New Roman" panose="02020603050405020304" pitchFamily="18" charset="0"/>
                <a:cs typeface="Times New Roman" panose="02020603050405020304" pitchFamily="18" charset="0"/>
              </a:rPr>
              <a:t> </a:t>
            </a:r>
          </a:p>
          <a:p>
            <a:r>
              <a:rPr lang="sv-SE" sz="2000" dirty="0" smtClean="0">
                <a:solidFill>
                  <a:schemeClr val="tx1"/>
                </a:solidFill>
                <a:latin typeface="Times New Roman" panose="02020603050405020304" pitchFamily="18" charset="0"/>
                <a:cs typeface="Times New Roman" panose="02020603050405020304" pitchFamily="18" charset="0"/>
              </a:rPr>
              <a:t>Har du frågor, hör av dig till </a:t>
            </a:r>
            <a:r>
              <a:rPr lang="sv-SE" sz="2000" dirty="0" smtClean="0">
                <a:solidFill>
                  <a:schemeClr val="tx1"/>
                </a:solidFill>
                <a:latin typeface="Times New Roman" panose="02020603050405020304" pitchFamily="18" charset="0"/>
                <a:cs typeface="Times New Roman" panose="02020603050405020304" pitchFamily="18" charset="0"/>
                <a:hlinkClick r:id="rId4"/>
              </a:rPr>
              <a:t>info@hjarnkoll.se</a:t>
            </a:r>
            <a:endParaRPr lang="sv-SE" sz="2000" dirty="0" smtClean="0">
              <a:solidFill>
                <a:schemeClr val="tx1"/>
              </a:solidFill>
              <a:latin typeface="Times New Roman" panose="02020603050405020304" pitchFamily="18" charset="0"/>
              <a:cs typeface="Times New Roman" panose="02020603050405020304" pitchFamily="18" charset="0"/>
            </a:endParaRPr>
          </a:p>
          <a:p>
            <a:endParaRPr lang="sv-SE" sz="2000" dirty="0">
              <a:solidFill>
                <a:schemeClr val="tx1"/>
              </a:solidFill>
              <a:latin typeface="Times New Roman" panose="02020603050405020304" pitchFamily="18" charset="0"/>
              <a:cs typeface="Times New Roman" panose="02020603050405020304" pitchFamily="18" charset="0"/>
            </a:endParaRPr>
          </a:p>
          <a:p>
            <a:endParaRPr lang="sv-SE" sz="1800" dirty="0" smtClean="0">
              <a:solidFill>
                <a:schemeClr val="tx1"/>
              </a:solidFill>
              <a:latin typeface="Times New Roman" panose="02020603050405020304" pitchFamily="18" charset="0"/>
              <a:cs typeface="Times New Roman" panose="02020603050405020304" pitchFamily="18" charset="0"/>
            </a:endParaRPr>
          </a:p>
        </p:txBody>
      </p:sp>
      <p:sp>
        <p:nvSpPr>
          <p:cNvPr id="3" name="Platshållare för bild 2"/>
          <p:cNvSpPr>
            <a:spLocks noGrp="1"/>
          </p:cNvSpPr>
          <p:nvPr>
            <p:ph type="pic" idx="1"/>
          </p:nvPr>
        </p:nvSpPr>
        <p:spPr/>
      </p:sp>
    </p:spTree>
    <p:extLst>
      <p:ext uri="{BB962C8B-B14F-4D97-AF65-F5344CB8AC3E}">
        <p14:creationId xmlns:p14="http://schemas.microsoft.com/office/powerpoint/2010/main" val="2137582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885825"/>
          </a:xfrm>
        </p:spPr>
        <p:txBody>
          <a:bodyPr/>
          <a:lstStyle/>
          <a:p>
            <a:r>
              <a:rPr lang="sv-SE" dirty="0" smtClean="0"/>
              <a:t>Starta samtal på jobbet!</a:t>
            </a:r>
            <a:endParaRPr lang="sv-SE" dirty="0"/>
          </a:p>
        </p:txBody>
      </p:sp>
      <p:sp>
        <p:nvSpPr>
          <p:cNvPr id="4" name="Platshållare för text 3"/>
          <p:cNvSpPr>
            <a:spLocks noGrp="1"/>
          </p:cNvSpPr>
          <p:nvPr>
            <p:ph type="body" sz="half" idx="2"/>
          </p:nvPr>
        </p:nvSpPr>
        <p:spPr>
          <a:xfrm>
            <a:off x="839788" y="1628776"/>
            <a:ext cx="3932237" cy="4240212"/>
          </a:xfrm>
        </p:spPr>
        <p:txBody>
          <a:bodyPr>
            <a:normAutofit/>
          </a:bodyPr>
          <a:lstStyle/>
          <a:p>
            <a:r>
              <a:rPr lang="sv-SE" sz="2000" dirty="0" smtClean="0">
                <a:solidFill>
                  <a:schemeClr val="tx1"/>
                </a:solidFill>
                <a:latin typeface="Times New Roman" panose="02020603050405020304" pitchFamily="18" charset="0"/>
                <a:cs typeface="Times New Roman" panose="02020603050405020304" pitchFamily="18" charset="0"/>
              </a:rPr>
              <a:t>Boka skräddarsydda halv- eller heldags arbetslivsutbildningar.</a:t>
            </a:r>
          </a:p>
          <a:p>
            <a:r>
              <a:rPr lang="sv-SE" sz="2000" dirty="0" smtClean="0">
                <a:solidFill>
                  <a:schemeClr val="tx1"/>
                </a:solidFill>
                <a:latin typeface="Times New Roman" panose="02020603050405020304" pitchFamily="18" charset="0"/>
                <a:cs typeface="Times New Roman" panose="02020603050405020304" pitchFamily="18" charset="0"/>
              </a:rPr>
              <a:t>Skaffa kunskap genom böckerna </a:t>
            </a:r>
            <a:r>
              <a:rPr lang="sv-SE" sz="2000" i="1" dirty="0" smtClean="0">
                <a:solidFill>
                  <a:schemeClr val="tx1"/>
                </a:solidFill>
                <a:latin typeface="Times New Roman" panose="02020603050405020304" pitchFamily="18" charset="0"/>
                <a:cs typeface="Times New Roman" panose="02020603050405020304" pitchFamily="18" charset="0"/>
              </a:rPr>
              <a:t>Så gör du som chef </a:t>
            </a:r>
            <a:r>
              <a:rPr lang="sv-SE" sz="2000" dirty="0" smtClean="0">
                <a:solidFill>
                  <a:schemeClr val="tx1"/>
                </a:solidFill>
                <a:latin typeface="Times New Roman" panose="02020603050405020304" pitchFamily="18" charset="0"/>
                <a:cs typeface="Times New Roman" panose="02020603050405020304" pitchFamily="18" charset="0"/>
              </a:rPr>
              <a:t>och </a:t>
            </a:r>
            <a:r>
              <a:rPr lang="sv-SE" sz="2000" i="1" dirty="0" smtClean="0">
                <a:solidFill>
                  <a:schemeClr val="tx1"/>
                </a:solidFill>
                <a:latin typeface="Times New Roman" panose="02020603050405020304" pitchFamily="18" charset="0"/>
                <a:cs typeface="Times New Roman" panose="02020603050405020304" pitchFamily="18" charset="0"/>
              </a:rPr>
              <a:t>Så gör du som kollega</a:t>
            </a:r>
            <a:r>
              <a:rPr lang="sv-SE" sz="2000" dirty="0" smtClean="0">
                <a:solidFill>
                  <a:schemeClr val="tx1"/>
                </a:solidFill>
                <a:latin typeface="Times New Roman" panose="02020603050405020304" pitchFamily="18" charset="0"/>
                <a:cs typeface="Times New Roman" panose="02020603050405020304" pitchFamily="18" charset="0"/>
              </a:rPr>
              <a:t>. </a:t>
            </a:r>
          </a:p>
          <a:p>
            <a:r>
              <a:rPr lang="sv-SE" sz="2000" dirty="0" smtClean="0">
                <a:solidFill>
                  <a:schemeClr val="tx1"/>
                </a:solidFill>
                <a:latin typeface="Times New Roman" panose="02020603050405020304" pitchFamily="18" charset="0"/>
                <a:cs typeface="Times New Roman" panose="02020603050405020304" pitchFamily="18" charset="0"/>
              </a:rPr>
              <a:t>Boka Etikcafé (för psykiatrin) med Maud Nycanders film </a:t>
            </a:r>
            <a:r>
              <a:rPr lang="sv-SE" sz="2000" i="1" dirty="0" smtClean="0">
                <a:solidFill>
                  <a:schemeClr val="tx1"/>
                </a:solidFill>
                <a:latin typeface="Times New Roman" panose="02020603050405020304" pitchFamily="18" charset="0"/>
                <a:cs typeface="Times New Roman" panose="02020603050405020304" pitchFamily="18" charset="0"/>
              </a:rPr>
              <a:t>Sluten avdelning</a:t>
            </a:r>
            <a:r>
              <a:rPr lang="sv-SE" sz="2000" dirty="0" smtClean="0">
                <a:solidFill>
                  <a:schemeClr val="tx1"/>
                </a:solidFill>
                <a:latin typeface="Times New Roman" panose="02020603050405020304" pitchFamily="18" charset="0"/>
                <a:cs typeface="Times New Roman" panose="02020603050405020304" pitchFamily="18" charset="0"/>
              </a:rPr>
              <a:t>. </a:t>
            </a:r>
          </a:p>
          <a:p>
            <a:r>
              <a:rPr lang="sv-SE" sz="2000" dirty="0" smtClean="0">
                <a:solidFill>
                  <a:schemeClr val="tx1"/>
                </a:solidFill>
                <a:latin typeface="Times New Roman" panose="02020603050405020304" pitchFamily="18" charset="0"/>
                <a:cs typeface="Times New Roman" panose="02020603050405020304" pitchFamily="18" charset="0"/>
              </a:rPr>
              <a:t>Mer info och webbutik: </a:t>
            </a:r>
            <a:r>
              <a:rPr lang="sv-SE" sz="2000" dirty="0" smtClean="0">
                <a:solidFill>
                  <a:schemeClr val="tx1"/>
                </a:solidFill>
                <a:latin typeface="Times New Roman" panose="02020603050405020304" pitchFamily="18" charset="0"/>
                <a:cs typeface="Times New Roman" panose="02020603050405020304" pitchFamily="18" charset="0"/>
                <a:hlinkClick r:id="rId3"/>
              </a:rPr>
              <a:t>www.hjarnkoll.se</a:t>
            </a:r>
            <a:endParaRPr lang="sv-SE" sz="2000" dirty="0" smtClean="0">
              <a:solidFill>
                <a:schemeClr val="tx1"/>
              </a:solidFill>
              <a:latin typeface="Times New Roman" panose="02020603050405020304" pitchFamily="18" charset="0"/>
              <a:cs typeface="Times New Roman" panose="02020603050405020304" pitchFamily="18" charset="0"/>
            </a:endParaRPr>
          </a:p>
          <a:p>
            <a:endParaRPr lang="sv-SE" sz="2000" dirty="0">
              <a:solidFill>
                <a:schemeClr val="tx1"/>
              </a:solidFill>
              <a:latin typeface="Times New Roman" panose="02020603050405020304" pitchFamily="18" charset="0"/>
              <a:cs typeface="Times New Roman" panose="02020603050405020304" pitchFamily="18" charset="0"/>
            </a:endParaRPr>
          </a:p>
          <a:p>
            <a:endParaRPr lang="sv-SE" sz="1800" dirty="0" smtClean="0">
              <a:solidFill>
                <a:schemeClr val="tx1"/>
              </a:solidFill>
              <a:latin typeface="Times New Roman" panose="02020603050405020304" pitchFamily="18" charset="0"/>
              <a:cs typeface="Times New Roman" panose="02020603050405020304" pitchFamily="18" charset="0"/>
            </a:endParaRPr>
          </a:p>
        </p:txBody>
      </p:sp>
      <p:sp>
        <p:nvSpPr>
          <p:cNvPr id="3" name="Platshållare för bild 2"/>
          <p:cNvSpPr>
            <a:spLocks noGrp="1"/>
          </p:cNvSpPr>
          <p:nvPr>
            <p:ph type="pic" idx="1"/>
          </p:nvPr>
        </p:nvSpPr>
        <p:spPr/>
      </p:sp>
    </p:spTree>
    <p:extLst>
      <p:ext uri="{BB962C8B-B14F-4D97-AF65-F5344CB8AC3E}">
        <p14:creationId xmlns:p14="http://schemas.microsoft.com/office/powerpoint/2010/main" val="333495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600" dirty="0" smtClean="0"/>
              <a:t>Tillsammans kan vi göra skillnad! </a:t>
            </a:r>
            <a:endParaRPr lang="sv-SE" sz="3600" dirty="0"/>
          </a:p>
        </p:txBody>
      </p:sp>
      <p:pic>
        <p:nvPicPr>
          <p:cNvPr id="6" name="Platshållare för innehåll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5904" y="1580927"/>
            <a:ext cx="6540192" cy="4351338"/>
          </a:xfrm>
        </p:spPr>
      </p:pic>
    </p:spTree>
    <p:extLst>
      <p:ext uri="{BB962C8B-B14F-4D97-AF65-F5344CB8AC3E}">
        <p14:creationId xmlns:p14="http://schemas.microsoft.com/office/powerpoint/2010/main" val="12635163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857</Words>
  <Application>Microsoft Office PowerPoint</Application>
  <PresentationFormat>Bredbild</PresentationFormat>
  <Paragraphs>44</Paragraphs>
  <Slides>9</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Times New Roman</vt:lpstr>
      <vt:lpstr>Office-tema</vt:lpstr>
      <vt:lpstr>Våga prata om psykisk ohälsa!</vt:lpstr>
      <vt:lpstr>Hjärnkoll sedan 2009!</vt:lpstr>
      <vt:lpstr>Tre av fyra har erfarenhet av psykisk ohälsa, egen eller som anhörig. Många blir diskriminerade.  </vt:lpstr>
      <vt:lpstr>Ökad öppenhet och kunskap förändrar negativa  attityder och minskar diskriminering.  </vt:lpstr>
      <vt:lpstr>Alla ska ha samma rättigheter och möjligheter,  oavsett psykiska olikheter. </vt:lpstr>
      <vt:lpstr>Du kan göra skillnad!  Våga prata och fråga om psykisk ohälsa</vt:lpstr>
      <vt:lpstr>Boka ambassadörer!</vt:lpstr>
      <vt:lpstr>Starta samtal på jobbet!</vt:lpstr>
      <vt:lpstr>Tillsammans kan vi göra skillnad!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Andreas Fredin</dc:creator>
  <cp:lastModifiedBy>Windows User</cp:lastModifiedBy>
  <cp:revision>43</cp:revision>
  <dcterms:created xsi:type="dcterms:W3CDTF">2015-04-29T10:10:20Z</dcterms:created>
  <dcterms:modified xsi:type="dcterms:W3CDTF">2017-10-05T12:27:59Z</dcterms:modified>
</cp:coreProperties>
</file>